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68" r:id="rId4"/>
    <p:sldId id="260" r:id="rId5"/>
    <p:sldId id="277" r:id="rId6"/>
    <p:sldId id="273" r:id="rId7"/>
    <p:sldId id="266" r:id="rId8"/>
    <p:sldId id="278" r:id="rId9"/>
    <p:sldId id="262" r:id="rId10"/>
    <p:sldId id="281" r:id="rId11"/>
    <p:sldId id="264" r:id="rId12"/>
    <p:sldId id="280" r:id="rId13"/>
    <p:sldId id="263" r:id="rId14"/>
    <p:sldId id="265" r:id="rId15"/>
    <p:sldId id="261" r:id="rId16"/>
    <p:sldId id="276" r:id="rId17"/>
    <p:sldId id="274" r:id="rId18"/>
    <p:sldId id="282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99" d="100"/>
          <a:sy n="99" d="100"/>
        </p:scale>
        <p:origin x="924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1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1-03T08:46:17.679" idx="1">
    <p:pos x="1344" y="1880"/>
    <p:text>One Note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1-03T08:46:27.781" idx="2">
    <p:pos x="1615" y="3240"/>
    <p:text>Access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43D20-AA3C-4089-B585-C3BA50B14CBF}" type="doc">
      <dgm:prSet loTypeId="urn:microsoft.com/office/officeart/2005/8/layout/hList6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88FD918-329C-419E-9803-7859E44F44C0}">
      <dgm:prSet phldrT="[Text]"/>
      <dgm:spPr/>
      <dgm:t>
        <a:bodyPr/>
        <a:lstStyle/>
        <a:p>
          <a:pPr algn="ctr"/>
          <a:r>
            <a:rPr lang="en-US" b="1" dirty="0"/>
            <a:t>Microsoft Office Master</a:t>
          </a:r>
        </a:p>
      </dgm:t>
    </dgm:pt>
    <dgm:pt modelId="{D0849C3D-C23D-4021-B427-26564C3CBDF2}" type="parTrans" cxnId="{0A4647C5-5791-4E52-9C1C-F438F0EFBDF3}">
      <dgm:prSet/>
      <dgm:spPr/>
      <dgm:t>
        <a:bodyPr/>
        <a:lstStyle/>
        <a:p>
          <a:endParaRPr lang="en-US"/>
        </a:p>
      </dgm:t>
    </dgm:pt>
    <dgm:pt modelId="{E3F62515-5FAC-4304-90F3-1607793F5E9F}" type="sibTrans" cxnId="{0A4647C5-5791-4E52-9C1C-F438F0EFBDF3}">
      <dgm:prSet/>
      <dgm:spPr/>
      <dgm:t>
        <a:bodyPr/>
        <a:lstStyle/>
        <a:p>
          <a:endParaRPr lang="en-US"/>
        </a:p>
      </dgm:t>
    </dgm:pt>
    <dgm:pt modelId="{37BFB0BA-46B0-46C7-AC83-E9C5879E3F12}">
      <dgm:prSet phldrT="[Text]"/>
      <dgm:spPr/>
      <dgm:t>
        <a:bodyPr/>
        <a:lstStyle/>
        <a:p>
          <a:r>
            <a:rPr lang="en-US" dirty="0"/>
            <a:t>Once you pass the Word and Excel expert tests, the PowerPoint specialist test, AND one other test, you receive the Microsoft Office Master designation.</a:t>
          </a:r>
        </a:p>
      </dgm:t>
    </dgm:pt>
    <dgm:pt modelId="{F806D86F-F554-4C28-9DBA-84811A9C6723}" type="parTrans" cxnId="{DF606E5B-F7B6-44E9-B292-863B27222994}">
      <dgm:prSet/>
      <dgm:spPr/>
      <dgm:t>
        <a:bodyPr/>
        <a:lstStyle/>
        <a:p>
          <a:endParaRPr lang="en-US"/>
        </a:p>
      </dgm:t>
    </dgm:pt>
    <dgm:pt modelId="{9757BDF2-6D94-412C-87A8-ED5EFABE8ECF}" type="sibTrans" cxnId="{DF606E5B-F7B6-44E9-B292-863B27222994}">
      <dgm:prSet/>
      <dgm:spPr/>
      <dgm:t>
        <a:bodyPr/>
        <a:lstStyle/>
        <a:p>
          <a:endParaRPr lang="en-US"/>
        </a:p>
      </dgm:t>
    </dgm:pt>
    <dgm:pt modelId="{9E28174C-9D49-431C-8207-FA436B9AC6CA}">
      <dgm:prSet phldrT="[Text]"/>
      <dgm:spPr/>
      <dgm:t>
        <a:bodyPr/>
        <a:lstStyle/>
        <a:p>
          <a:pPr algn="ctr"/>
          <a:r>
            <a:rPr lang="en-US" b="1" dirty="0"/>
            <a:t>Microsoft Office Expert</a:t>
          </a:r>
        </a:p>
      </dgm:t>
    </dgm:pt>
    <dgm:pt modelId="{17DD37DB-C184-481E-B71D-8FA2446390A6}" type="parTrans" cxnId="{4B3E6547-B1F9-499D-8204-68DAF189BADF}">
      <dgm:prSet/>
      <dgm:spPr/>
      <dgm:t>
        <a:bodyPr/>
        <a:lstStyle/>
        <a:p>
          <a:endParaRPr lang="en-US"/>
        </a:p>
      </dgm:t>
    </dgm:pt>
    <dgm:pt modelId="{B622ED54-611A-47B8-B1EB-FAA329E8ED4D}" type="sibTrans" cxnId="{4B3E6547-B1F9-499D-8204-68DAF189BADF}">
      <dgm:prSet/>
      <dgm:spPr/>
      <dgm:t>
        <a:bodyPr/>
        <a:lstStyle/>
        <a:p>
          <a:endParaRPr lang="en-US"/>
        </a:p>
      </dgm:t>
    </dgm:pt>
    <dgm:pt modelId="{D853A699-1AF8-471E-9387-5CBE48CCFEC7}">
      <dgm:prSet phldrT="[Text]"/>
      <dgm:spPr/>
      <dgm:t>
        <a:bodyPr/>
        <a:lstStyle/>
        <a:p>
          <a:r>
            <a:rPr lang="en-US" dirty="0"/>
            <a:t>Expert certification is available only for Word and Excel. These are exams like the specialist exams, only harder.</a:t>
          </a:r>
        </a:p>
      </dgm:t>
    </dgm:pt>
    <dgm:pt modelId="{601CE7C5-0C76-47D5-AAFD-0B425FA4B7DC}" type="parTrans" cxnId="{B3E557EC-3A4D-4291-BA40-238A29ACB76F}">
      <dgm:prSet/>
      <dgm:spPr/>
      <dgm:t>
        <a:bodyPr/>
        <a:lstStyle/>
        <a:p>
          <a:endParaRPr lang="en-US"/>
        </a:p>
      </dgm:t>
    </dgm:pt>
    <dgm:pt modelId="{340143AE-29E6-4459-923B-13BACCF9597C}" type="sibTrans" cxnId="{B3E557EC-3A4D-4291-BA40-238A29ACB76F}">
      <dgm:prSet/>
      <dgm:spPr/>
      <dgm:t>
        <a:bodyPr/>
        <a:lstStyle/>
        <a:p>
          <a:endParaRPr lang="en-US"/>
        </a:p>
      </dgm:t>
    </dgm:pt>
    <dgm:pt modelId="{F94AE953-95AB-4706-806F-D80D1BAEEC76}">
      <dgm:prSet phldrT="[Text]"/>
      <dgm:spPr/>
      <dgm:t>
        <a:bodyPr/>
        <a:lstStyle/>
        <a:p>
          <a:pPr algn="ctr"/>
          <a:r>
            <a:rPr lang="en-US" b="1" dirty="0"/>
            <a:t>Microsoft Office Specialist</a:t>
          </a:r>
        </a:p>
      </dgm:t>
    </dgm:pt>
    <dgm:pt modelId="{10A7B368-2B66-48BC-A0D4-012E6728914C}" type="parTrans" cxnId="{A2055386-B5CB-4351-A32B-731662104D02}">
      <dgm:prSet/>
      <dgm:spPr/>
      <dgm:t>
        <a:bodyPr/>
        <a:lstStyle/>
        <a:p>
          <a:endParaRPr lang="en-US"/>
        </a:p>
      </dgm:t>
    </dgm:pt>
    <dgm:pt modelId="{26574DD0-A47C-4C11-B55A-60C75FB62C49}" type="sibTrans" cxnId="{A2055386-B5CB-4351-A32B-731662104D02}">
      <dgm:prSet/>
      <dgm:spPr/>
      <dgm:t>
        <a:bodyPr/>
        <a:lstStyle/>
        <a:p>
          <a:endParaRPr lang="en-US"/>
        </a:p>
      </dgm:t>
    </dgm:pt>
    <dgm:pt modelId="{324841FD-5874-4CCE-8155-A813F8A939BD}">
      <dgm:prSet phldrT="[Text]"/>
      <dgm:spPr/>
      <dgm:t>
        <a:bodyPr/>
        <a:lstStyle/>
        <a:p>
          <a:r>
            <a:rPr lang="en-US" dirty="0"/>
            <a:t>You earn Microsoft Office Specialist (MOS) status for each exam you pass. For example, once you pass the Microsoft Access test, you are a Microsoft Office Access Specialist.</a:t>
          </a:r>
        </a:p>
      </dgm:t>
    </dgm:pt>
    <dgm:pt modelId="{E417FD90-934B-4C7A-B8DC-C264841C7056}" type="parTrans" cxnId="{37E77E81-C769-42A6-AD3E-4FB42DE60D66}">
      <dgm:prSet/>
      <dgm:spPr/>
      <dgm:t>
        <a:bodyPr/>
        <a:lstStyle/>
        <a:p>
          <a:endParaRPr lang="en-US"/>
        </a:p>
      </dgm:t>
    </dgm:pt>
    <dgm:pt modelId="{0E30E46A-D3AD-4DD9-A97E-568B5B5C29DF}" type="sibTrans" cxnId="{37E77E81-C769-42A6-AD3E-4FB42DE60D66}">
      <dgm:prSet/>
      <dgm:spPr/>
      <dgm:t>
        <a:bodyPr/>
        <a:lstStyle/>
        <a:p>
          <a:endParaRPr lang="en-US"/>
        </a:p>
      </dgm:t>
    </dgm:pt>
    <dgm:pt modelId="{05AF52C1-AD8B-42DD-99B4-8C8889AC494A}" type="pres">
      <dgm:prSet presAssocID="{46B43D20-AA3C-4089-B585-C3BA50B14CBF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6E209-DA6C-4903-8273-F8B0F64B4C0E}" type="pres">
      <dgm:prSet presAssocID="{A88FD918-329C-419E-9803-7859E44F44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EC07E-991B-477D-B054-B63A46C7DDD4}" type="pres">
      <dgm:prSet presAssocID="{E3F62515-5FAC-4304-90F3-1607793F5E9F}" presName="sibTrans" presStyleCnt="0"/>
      <dgm:spPr/>
    </dgm:pt>
    <dgm:pt modelId="{50B618B4-6306-4692-8E6A-503549BC0471}" type="pres">
      <dgm:prSet presAssocID="{9E28174C-9D49-431C-8207-FA436B9AC6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E5586-5679-4CBB-B82E-42A548013A76}" type="pres">
      <dgm:prSet presAssocID="{B622ED54-611A-47B8-B1EB-FAA329E8ED4D}" presName="sibTrans" presStyleCnt="0"/>
      <dgm:spPr/>
    </dgm:pt>
    <dgm:pt modelId="{6F9BBB71-9CDF-4AC7-AC17-B8D7008D9FE7}" type="pres">
      <dgm:prSet presAssocID="{F94AE953-95AB-4706-806F-D80D1BAEEC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DC0E90-DB2E-4955-B149-A2AA917C7D7C}" type="presOf" srcId="{F94AE953-95AB-4706-806F-D80D1BAEEC76}" destId="{6F9BBB71-9CDF-4AC7-AC17-B8D7008D9FE7}" srcOrd="0" destOrd="0" presId="urn:microsoft.com/office/officeart/2005/8/layout/hList6"/>
    <dgm:cxn modelId="{32C47C8A-78F4-4C8A-A02F-FE7575AE84E0}" type="presOf" srcId="{37BFB0BA-46B0-46C7-AC83-E9C5879E3F12}" destId="{F266E209-DA6C-4903-8273-F8B0F64B4C0E}" srcOrd="0" destOrd="1" presId="urn:microsoft.com/office/officeart/2005/8/layout/hList6"/>
    <dgm:cxn modelId="{37E77E81-C769-42A6-AD3E-4FB42DE60D66}" srcId="{F94AE953-95AB-4706-806F-D80D1BAEEC76}" destId="{324841FD-5874-4CCE-8155-A813F8A939BD}" srcOrd="0" destOrd="0" parTransId="{E417FD90-934B-4C7A-B8DC-C264841C7056}" sibTransId="{0E30E46A-D3AD-4DD9-A97E-568B5B5C29DF}"/>
    <dgm:cxn modelId="{7EF6A4C6-3574-4774-B1F3-1BC8A3000371}" type="presOf" srcId="{46B43D20-AA3C-4089-B585-C3BA50B14CBF}" destId="{05AF52C1-AD8B-42DD-99B4-8C8889AC494A}" srcOrd="0" destOrd="0" presId="urn:microsoft.com/office/officeart/2005/8/layout/hList6"/>
    <dgm:cxn modelId="{B3E557EC-3A4D-4291-BA40-238A29ACB76F}" srcId="{9E28174C-9D49-431C-8207-FA436B9AC6CA}" destId="{D853A699-1AF8-471E-9387-5CBE48CCFEC7}" srcOrd="0" destOrd="0" parTransId="{601CE7C5-0C76-47D5-AAFD-0B425FA4B7DC}" sibTransId="{340143AE-29E6-4459-923B-13BACCF9597C}"/>
    <dgm:cxn modelId="{DF606E5B-F7B6-44E9-B292-863B27222994}" srcId="{A88FD918-329C-419E-9803-7859E44F44C0}" destId="{37BFB0BA-46B0-46C7-AC83-E9C5879E3F12}" srcOrd="0" destOrd="0" parTransId="{F806D86F-F554-4C28-9DBA-84811A9C6723}" sibTransId="{9757BDF2-6D94-412C-87A8-ED5EFABE8ECF}"/>
    <dgm:cxn modelId="{AB45D06F-9C6B-4693-9B38-C0A20F49C82D}" type="presOf" srcId="{324841FD-5874-4CCE-8155-A813F8A939BD}" destId="{6F9BBB71-9CDF-4AC7-AC17-B8D7008D9FE7}" srcOrd="0" destOrd="1" presId="urn:microsoft.com/office/officeart/2005/8/layout/hList6"/>
    <dgm:cxn modelId="{A2055386-B5CB-4351-A32B-731662104D02}" srcId="{46B43D20-AA3C-4089-B585-C3BA50B14CBF}" destId="{F94AE953-95AB-4706-806F-D80D1BAEEC76}" srcOrd="2" destOrd="0" parTransId="{10A7B368-2B66-48BC-A0D4-012E6728914C}" sibTransId="{26574DD0-A47C-4C11-B55A-60C75FB62C49}"/>
    <dgm:cxn modelId="{80223097-EE0C-4800-9484-B1E46B21E623}" type="presOf" srcId="{A88FD918-329C-419E-9803-7859E44F44C0}" destId="{F266E209-DA6C-4903-8273-F8B0F64B4C0E}" srcOrd="0" destOrd="0" presId="urn:microsoft.com/office/officeart/2005/8/layout/hList6"/>
    <dgm:cxn modelId="{4B3E6547-B1F9-499D-8204-68DAF189BADF}" srcId="{46B43D20-AA3C-4089-B585-C3BA50B14CBF}" destId="{9E28174C-9D49-431C-8207-FA436B9AC6CA}" srcOrd="1" destOrd="0" parTransId="{17DD37DB-C184-481E-B71D-8FA2446390A6}" sibTransId="{B622ED54-611A-47B8-B1EB-FAA329E8ED4D}"/>
    <dgm:cxn modelId="{9F84C1B1-D536-4C7B-A8D5-D9869CA98FB7}" type="presOf" srcId="{9E28174C-9D49-431C-8207-FA436B9AC6CA}" destId="{50B618B4-6306-4692-8E6A-503549BC0471}" srcOrd="0" destOrd="0" presId="urn:microsoft.com/office/officeart/2005/8/layout/hList6"/>
    <dgm:cxn modelId="{8F18881A-E02F-4107-BED8-B46BF64D3878}" type="presOf" srcId="{D853A699-1AF8-471E-9387-5CBE48CCFEC7}" destId="{50B618B4-6306-4692-8E6A-503549BC0471}" srcOrd="0" destOrd="1" presId="urn:microsoft.com/office/officeart/2005/8/layout/hList6"/>
    <dgm:cxn modelId="{0A4647C5-5791-4E52-9C1C-F438F0EFBDF3}" srcId="{46B43D20-AA3C-4089-B585-C3BA50B14CBF}" destId="{A88FD918-329C-419E-9803-7859E44F44C0}" srcOrd="0" destOrd="0" parTransId="{D0849C3D-C23D-4021-B427-26564C3CBDF2}" sibTransId="{E3F62515-5FAC-4304-90F3-1607793F5E9F}"/>
    <dgm:cxn modelId="{8CA93073-5185-4840-8C91-04AA5D5BC0B5}" type="presParOf" srcId="{05AF52C1-AD8B-42DD-99B4-8C8889AC494A}" destId="{F266E209-DA6C-4903-8273-F8B0F64B4C0E}" srcOrd="0" destOrd="0" presId="urn:microsoft.com/office/officeart/2005/8/layout/hList6"/>
    <dgm:cxn modelId="{1E8F0AB1-7CFE-4825-B21F-431F5FA4836C}" type="presParOf" srcId="{05AF52C1-AD8B-42DD-99B4-8C8889AC494A}" destId="{233EC07E-991B-477D-B054-B63A46C7DDD4}" srcOrd="1" destOrd="0" presId="urn:microsoft.com/office/officeart/2005/8/layout/hList6"/>
    <dgm:cxn modelId="{3DC89F96-34D5-4921-96D3-835BD44F94CF}" type="presParOf" srcId="{05AF52C1-AD8B-42DD-99B4-8C8889AC494A}" destId="{50B618B4-6306-4692-8E6A-503549BC0471}" srcOrd="2" destOrd="0" presId="urn:microsoft.com/office/officeart/2005/8/layout/hList6"/>
    <dgm:cxn modelId="{7E288E37-524B-4A08-8517-5C6DE56F30A4}" type="presParOf" srcId="{05AF52C1-AD8B-42DD-99B4-8C8889AC494A}" destId="{EF8E5586-5679-4CBB-B82E-42A548013A76}" srcOrd="3" destOrd="0" presId="urn:microsoft.com/office/officeart/2005/8/layout/hList6"/>
    <dgm:cxn modelId="{4C920E57-34AC-4DA8-ADDF-F445370227F4}" type="presParOf" srcId="{05AF52C1-AD8B-42DD-99B4-8C8889AC494A}" destId="{6F9BBB71-9CDF-4AC7-AC17-B8D7008D9FE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4AC1E-7B0D-4065-8D41-E2FCA4E7FC5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F735EA-3455-4AB1-B897-88731737C7B3}">
      <dgm:prSet/>
      <dgm:spPr/>
      <dgm:t>
        <a:bodyPr/>
        <a:lstStyle/>
        <a:p>
          <a:pPr rtl="0"/>
          <a:r>
            <a:rPr lang="en-US"/>
            <a:t>Certiport has begun releasing MOS 2013 exams, but they will not all be available until 2014.</a:t>
          </a:r>
        </a:p>
      </dgm:t>
    </dgm:pt>
    <dgm:pt modelId="{18C2962E-DD29-45BC-9FA4-8B335C2105A3}" type="parTrans" cxnId="{F8172FAB-25D6-4C3B-887E-703810CB98A3}">
      <dgm:prSet/>
      <dgm:spPr/>
      <dgm:t>
        <a:bodyPr/>
        <a:lstStyle/>
        <a:p>
          <a:endParaRPr lang="en-US"/>
        </a:p>
      </dgm:t>
    </dgm:pt>
    <dgm:pt modelId="{58DC1359-2FE9-486C-A75F-528903C85D96}" type="sibTrans" cxnId="{F8172FAB-25D6-4C3B-887E-703810CB98A3}">
      <dgm:prSet/>
      <dgm:spPr/>
      <dgm:t>
        <a:bodyPr/>
        <a:lstStyle/>
        <a:p>
          <a:endParaRPr lang="en-US"/>
        </a:p>
      </dgm:t>
    </dgm:pt>
    <dgm:pt modelId="{92A8E7B3-AD74-4AC9-AC73-D9E6E1DD3140}">
      <dgm:prSet/>
      <dgm:spPr/>
      <dgm:t>
        <a:bodyPr/>
        <a:lstStyle/>
        <a:p>
          <a:pPr rtl="0"/>
          <a:r>
            <a:rPr lang="en-US"/>
            <a:t>MOS 2013 exams will focus on asking the exam taker to complete projects/tasks rather than individual questions, as in 2010 exams.</a:t>
          </a:r>
        </a:p>
      </dgm:t>
    </dgm:pt>
    <dgm:pt modelId="{A9FDAA22-D9FE-412D-9276-5167FC49FC63}" type="parTrans" cxnId="{06DF532A-F6FC-476E-B170-FCB658D26C40}">
      <dgm:prSet/>
      <dgm:spPr/>
      <dgm:t>
        <a:bodyPr/>
        <a:lstStyle/>
        <a:p>
          <a:endParaRPr lang="en-US"/>
        </a:p>
      </dgm:t>
    </dgm:pt>
    <dgm:pt modelId="{EE22E07B-0D41-4939-94D2-F24D18254DDC}" type="sibTrans" cxnId="{06DF532A-F6FC-476E-B170-FCB658D26C40}">
      <dgm:prSet/>
      <dgm:spPr/>
      <dgm:t>
        <a:bodyPr/>
        <a:lstStyle/>
        <a:p>
          <a:endParaRPr lang="en-US"/>
        </a:p>
      </dgm:t>
    </dgm:pt>
    <dgm:pt modelId="{1ED2ACF8-647B-43F2-87C5-1584AFF12F42}">
      <dgm:prSet/>
      <dgm:spPr/>
      <dgm:t>
        <a:bodyPr/>
        <a:lstStyle/>
        <a:p>
          <a:pPr rtl="0"/>
          <a:r>
            <a:rPr lang="en-US"/>
            <a:t>Microsoft Office 2013 is very similar to Office 2010.</a:t>
          </a:r>
        </a:p>
      </dgm:t>
    </dgm:pt>
    <dgm:pt modelId="{42296D73-2356-4F2D-BC5B-1EF9F968FD33}" type="parTrans" cxnId="{73F95DEB-B1A4-4F28-9EDD-8EAA19C0529D}">
      <dgm:prSet/>
      <dgm:spPr/>
      <dgm:t>
        <a:bodyPr/>
        <a:lstStyle/>
        <a:p>
          <a:endParaRPr lang="en-US"/>
        </a:p>
      </dgm:t>
    </dgm:pt>
    <dgm:pt modelId="{93871A5D-423D-4788-8CE2-158083D4DE09}" type="sibTrans" cxnId="{73F95DEB-B1A4-4F28-9EDD-8EAA19C0529D}">
      <dgm:prSet/>
      <dgm:spPr/>
      <dgm:t>
        <a:bodyPr/>
        <a:lstStyle/>
        <a:p>
          <a:endParaRPr lang="en-US"/>
        </a:p>
      </dgm:t>
    </dgm:pt>
    <dgm:pt modelId="{A4EB1C58-03CB-4B72-90BE-B228668CFB00}" type="pres">
      <dgm:prSet presAssocID="{89C4AC1E-7B0D-4065-8D41-E2FCA4E7FC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6EBE0F-0B97-47BF-912B-9EED4CCD223F}" type="pres">
      <dgm:prSet presAssocID="{48F735EA-3455-4AB1-B897-88731737C7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71BE1-8869-4634-9063-8F37BDBD4FF2}" type="pres">
      <dgm:prSet presAssocID="{58DC1359-2FE9-486C-A75F-528903C85D9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BF6625D-5BD5-4FFF-A694-FD003034CB8A}" type="pres">
      <dgm:prSet presAssocID="{58DC1359-2FE9-486C-A75F-528903C85D9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7C1B440-21A6-49DD-AE28-C34D0B796405}" type="pres">
      <dgm:prSet presAssocID="{92A8E7B3-AD74-4AC9-AC73-D9E6E1DD31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491FA-B034-403A-834E-2AAA7BB8E80B}" type="pres">
      <dgm:prSet presAssocID="{EE22E07B-0D41-4939-94D2-F24D18254DD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FF8EA0A-3A31-4062-9CF4-9ECDC9A0467D}" type="pres">
      <dgm:prSet presAssocID="{EE22E07B-0D41-4939-94D2-F24D18254DD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D8A8B2D-2FF6-4A9F-92BF-A288BEC3A585}" type="pres">
      <dgm:prSet presAssocID="{1ED2ACF8-647B-43F2-87C5-1584AFF12F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289B4C-FFA5-415A-A889-AF6675768D2E}" type="presOf" srcId="{EE22E07B-0D41-4939-94D2-F24D18254DDC}" destId="{BFF8EA0A-3A31-4062-9CF4-9ECDC9A0467D}" srcOrd="1" destOrd="0" presId="urn:microsoft.com/office/officeart/2005/8/layout/process1"/>
    <dgm:cxn modelId="{73F95DEB-B1A4-4F28-9EDD-8EAA19C0529D}" srcId="{89C4AC1E-7B0D-4065-8D41-E2FCA4E7FC5E}" destId="{1ED2ACF8-647B-43F2-87C5-1584AFF12F42}" srcOrd="2" destOrd="0" parTransId="{42296D73-2356-4F2D-BC5B-1EF9F968FD33}" sibTransId="{93871A5D-423D-4788-8CE2-158083D4DE09}"/>
    <dgm:cxn modelId="{17B3137F-88DE-4F69-B065-A7AB12061CB0}" type="presOf" srcId="{EE22E07B-0D41-4939-94D2-F24D18254DDC}" destId="{C5D491FA-B034-403A-834E-2AAA7BB8E80B}" srcOrd="0" destOrd="0" presId="urn:microsoft.com/office/officeart/2005/8/layout/process1"/>
    <dgm:cxn modelId="{BBCCDDDE-B558-4415-B815-5386DC726C0E}" type="presOf" srcId="{58DC1359-2FE9-486C-A75F-528903C85D96}" destId="{74971BE1-8869-4634-9063-8F37BDBD4FF2}" srcOrd="0" destOrd="0" presId="urn:microsoft.com/office/officeart/2005/8/layout/process1"/>
    <dgm:cxn modelId="{C8E3AC9D-B565-4081-A0EB-E6E9DEEB780E}" type="presOf" srcId="{89C4AC1E-7B0D-4065-8D41-E2FCA4E7FC5E}" destId="{A4EB1C58-03CB-4B72-90BE-B228668CFB00}" srcOrd="0" destOrd="0" presId="urn:microsoft.com/office/officeart/2005/8/layout/process1"/>
    <dgm:cxn modelId="{5945478C-775B-4F9C-97D3-715981895B28}" type="presOf" srcId="{1ED2ACF8-647B-43F2-87C5-1584AFF12F42}" destId="{7D8A8B2D-2FF6-4A9F-92BF-A288BEC3A585}" srcOrd="0" destOrd="0" presId="urn:microsoft.com/office/officeart/2005/8/layout/process1"/>
    <dgm:cxn modelId="{06DF532A-F6FC-476E-B170-FCB658D26C40}" srcId="{89C4AC1E-7B0D-4065-8D41-E2FCA4E7FC5E}" destId="{92A8E7B3-AD74-4AC9-AC73-D9E6E1DD3140}" srcOrd="1" destOrd="0" parTransId="{A9FDAA22-D9FE-412D-9276-5167FC49FC63}" sibTransId="{EE22E07B-0D41-4939-94D2-F24D18254DDC}"/>
    <dgm:cxn modelId="{5404DA15-70BE-4E1C-A526-78E8578ADFC9}" type="presOf" srcId="{48F735EA-3455-4AB1-B897-88731737C7B3}" destId="{286EBE0F-0B97-47BF-912B-9EED4CCD223F}" srcOrd="0" destOrd="0" presId="urn:microsoft.com/office/officeart/2005/8/layout/process1"/>
    <dgm:cxn modelId="{2F734A33-50AA-4172-8AAD-F3B0EE1C4EAF}" type="presOf" srcId="{58DC1359-2FE9-486C-A75F-528903C85D96}" destId="{1BF6625D-5BD5-4FFF-A694-FD003034CB8A}" srcOrd="1" destOrd="0" presId="urn:microsoft.com/office/officeart/2005/8/layout/process1"/>
    <dgm:cxn modelId="{8C9108D9-8F56-4FAC-8074-F62223EB630A}" type="presOf" srcId="{92A8E7B3-AD74-4AC9-AC73-D9E6E1DD3140}" destId="{E7C1B440-21A6-49DD-AE28-C34D0B796405}" srcOrd="0" destOrd="0" presId="urn:microsoft.com/office/officeart/2005/8/layout/process1"/>
    <dgm:cxn modelId="{F8172FAB-25D6-4C3B-887E-703810CB98A3}" srcId="{89C4AC1E-7B0D-4065-8D41-E2FCA4E7FC5E}" destId="{48F735EA-3455-4AB1-B897-88731737C7B3}" srcOrd="0" destOrd="0" parTransId="{18C2962E-DD29-45BC-9FA4-8B335C2105A3}" sibTransId="{58DC1359-2FE9-486C-A75F-528903C85D96}"/>
    <dgm:cxn modelId="{F6EFC551-FA07-40AB-9CC3-BAF5A5147D70}" type="presParOf" srcId="{A4EB1C58-03CB-4B72-90BE-B228668CFB00}" destId="{286EBE0F-0B97-47BF-912B-9EED4CCD223F}" srcOrd="0" destOrd="0" presId="urn:microsoft.com/office/officeart/2005/8/layout/process1"/>
    <dgm:cxn modelId="{1A4324AE-63BE-46CA-969F-AD5BD617C7D8}" type="presParOf" srcId="{A4EB1C58-03CB-4B72-90BE-B228668CFB00}" destId="{74971BE1-8869-4634-9063-8F37BDBD4FF2}" srcOrd="1" destOrd="0" presId="urn:microsoft.com/office/officeart/2005/8/layout/process1"/>
    <dgm:cxn modelId="{1B684D5E-3FAF-4167-8348-37DCF496D6EF}" type="presParOf" srcId="{74971BE1-8869-4634-9063-8F37BDBD4FF2}" destId="{1BF6625D-5BD5-4FFF-A694-FD003034CB8A}" srcOrd="0" destOrd="0" presId="urn:microsoft.com/office/officeart/2005/8/layout/process1"/>
    <dgm:cxn modelId="{F05866CA-662E-4FD1-A810-4D065DB0E747}" type="presParOf" srcId="{A4EB1C58-03CB-4B72-90BE-B228668CFB00}" destId="{E7C1B440-21A6-49DD-AE28-C34D0B796405}" srcOrd="2" destOrd="0" presId="urn:microsoft.com/office/officeart/2005/8/layout/process1"/>
    <dgm:cxn modelId="{896C814A-41AF-4418-AF16-ECDF58104D57}" type="presParOf" srcId="{A4EB1C58-03CB-4B72-90BE-B228668CFB00}" destId="{C5D491FA-B034-403A-834E-2AAA7BB8E80B}" srcOrd="3" destOrd="0" presId="urn:microsoft.com/office/officeart/2005/8/layout/process1"/>
    <dgm:cxn modelId="{657EE9CE-5B8E-485E-8AC4-83751CD506EE}" type="presParOf" srcId="{C5D491FA-B034-403A-834E-2AAA7BB8E80B}" destId="{BFF8EA0A-3A31-4062-9CF4-9ECDC9A0467D}" srcOrd="0" destOrd="0" presId="urn:microsoft.com/office/officeart/2005/8/layout/process1"/>
    <dgm:cxn modelId="{6C3A8C63-8820-487E-A5D4-5AC7C9B5C8D2}" type="presParOf" srcId="{A4EB1C58-03CB-4B72-90BE-B228668CFB00}" destId="{7D8A8B2D-2FF6-4A9F-92BF-A288BEC3A5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6E209-DA6C-4903-8273-F8B0F64B4C0E}">
      <dsp:nvSpPr>
        <dsp:cNvPr id="0" name=""/>
        <dsp:cNvSpPr/>
      </dsp:nvSpPr>
      <dsp:spPr>
        <a:xfrm rot="5400000">
          <a:off x="4610630" y="954025"/>
          <a:ext cx="4495800" cy="2587749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188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Microsoft Office Master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Once you pass the Word and Excel expert tests, the PowerPoint specialist test, AND one other test, you receive the Microsoft Office Master designation.</a:t>
          </a:r>
        </a:p>
      </dsp:txBody>
      <dsp:txXfrm rot="-5400000">
        <a:off x="5564655" y="899160"/>
        <a:ext cx="2587749" cy="2697480"/>
      </dsp:txXfrm>
    </dsp:sp>
    <dsp:sp modelId="{50B618B4-6306-4692-8E6A-503549BC0471}">
      <dsp:nvSpPr>
        <dsp:cNvPr id="0" name=""/>
        <dsp:cNvSpPr/>
      </dsp:nvSpPr>
      <dsp:spPr>
        <a:xfrm rot="5400000">
          <a:off x="1828799" y="954025"/>
          <a:ext cx="4495800" cy="2587749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188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Microsoft Office Expert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Expert certification is available only for Word and Excel. These are exams like the specialist exams, only harder.</a:t>
          </a:r>
        </a:p>
      </dsp:txBody>
      <dsp:txXfrm rot="-5400000">
        <a:off x="2782824" y="899160"/>
        <a:ext cx="2587749" cy="2697480"/>
      </dsp:txXfrm>
    </dsp:sp>
    <dsp:sp modelId="{6F9BBB71-9CDF-4AC7-AC17-B8D7008D9FE7}">
      <dsp:nvSpPr>
        <dsp:cNvPr id="0" name=""/>
        <dsp:cNvSpPr/>
      </dsp:nvSpPr>
      <dsp:spPr>
        <a:xfrm rot="5400000">
          <a:off x="-953030" y="954025"/>
          <a:ext cx="4495800" cy="2587749"/>
        </a:xfrm>
        <a:prstGeom prst="flowChartManualOperati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188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Microsoft Office Specialist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You earn Microsoft Office Specialist (MOS) status for each exam you pass. For example, once you pass the Microsoft Access test, you are a Microsoft Office Access Specialist.</a:t>
          </a:r>
        </a:p>
      </dsp:txBody>
      <dsp:txXfrm rot="-5400000">
        <a:off x="995" y="899160"/>
        <a:ext cx="2587749" cy="2697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EBE0F-0B97-47BF-912B-9EED4CCD223F}">
      <dsp:nvSpPr>
        <dsp:cNvPr id="0" name=""/>
        <dsp:cNvSpPr/>
      </dsp:nvSpPr>
      <dsp:spPr>
        <a:xfrm>
          <a:off x="7233" y="1236911"/>
          <a:ext cx="2161877" cy="2402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Certiport has begun releasing MOS 2013 exams, but they will not all be available until 2014.</a:t>
          </a:r>
        </a:p>
      </dsp:txBody>
      <dsp:txXfrm>
        <a:off x="70552" y="1300230"/>
        <a:ext cx="2035239" cy="2276339"/>
      </dsp:txXfrm>
    </dsp:sp>
    <dsp:sp modelId="{74971BE1-8869-4634-9063-8F37BDBD4FF2}">
      <dsp:nvSpPr>
        <dsp:cNvPr id="0" name=""/>
        <dsp:cNvSpPr/>
      </dsp:nvSpPr>
      <dsp:spPr>
        <a:xfrm>
          <a:off x="2385298" y="21703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85298" y="2277556"/>
        <a:ext cx="320822" cy="321687"/>
      </dsp:txXfrm>
    </dsp:sp>
    <dsp:sp modelId="{E7C1B440-21A6-49DD-AE28-C34D0B796405}">
      <dsp:nvSpPr>
        <dsp:cNvPr id="0" name=""/>
        <dsp:cNvSpPr/>
      </dsp:nvSpPr>
      <dsp:spPr>
        <a:xfrm>
          <a:off x="3033861" y="1236911"/>
          <a:ext cx="2161877" cy="2402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MOS 2013 exams will focus on asking the exam taker to complete projects/tasks rather than individual questions, as in 2010 exams.</a:t>
          </a:r>
        </a:p>
      </dsp:txBody>
      <dsp:txXfrm>
        <a:off x="3097180" y="1300230"/>
        <a:ext cx="2035239" cy="2276339"/>
      </dsp:txXfrm>
    </dsp:sp>
    <dsp:sp modelId="{C5D491FA-B034-403A-834E-2AAA7BB8E80B}">
      <dsp:nvSpPr>
        <dsp:cNvPr id="0" name=""/>
        <dsp:cNvSpPr/>
      </dsp:nvSpPr>
      <dsp:spPr>
        <a:xfrm>
          <a:off x="5411926" y="21703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11926" y="2277556"/>
        <a:ext cx="320822" cy="321687"/>
      </dsp:txXfrm>
    </dsp:sp>
    <dsp:sp modelId="{7D8A8B2D-2FF6-4A9F-92BF-A288BEC3A585}">
      <dsp:nvSpPr>
        <dsp:cNvPr id="0" name=""/>
        <dsp:cNvSpPr/>
      </dsp:nvSpPr>
      <dsp:spPr>
        <a:xfrm>
          <a:off x="6060489" y="1236911"/>
          <a:ext cx="2161877" cy="2402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Microsoft Office 2013 is very similar to Office 2010.</a:t>
          </a:r>
        </a:p>
      </dsp:txBody>
      <dsp:txXfrm>
        <a:off x="6123808" y="1300230"/>
        <a:ext cx="2035239" cy="2276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5DD5-E986-496D-AFA1-06DD2D84F01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F675-BE1F-446B-94D1-B8A23D85C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0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59730-EFB6-47E6-8A6D-5D23B6D6CCE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3594-9ADE-49AE-93C4-9C3D581E1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1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93594-9ADE-49AE-93C4-9C3D581E13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93594-9ADE-49AE-93C4-9C3D581E13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0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93594-9ADE-49AE-93C4-9C3D581E13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8B2B-2C9D-43A5-8930-618A88FB0EB7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D8D-6B9B-4D59-B785-BDCDDF60017B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7BCE-01AE-436C-9160-DCBDE4482792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776E-27B9-4689-BBA7-5AE66ADA5AA8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846A-72B0-4E3C-B89A-02B008F269E0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E85C-5D93-4A2B-B16A-B47F406156BF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420C-D839-490E-A967-705F0285100D}" type="datetime1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0F31-028E-4775-A5C2-E07B99639692}" type="datetime1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2F7B-C6C9-42DA-8037-434376C98A19}" type="datetime1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664F-32DA-444B-BCB7-98B70051825F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6632-E17E-41AF-946A-B05A5CC2665C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2DB28D-CDD3-4FC8-801F-8F89D791A4C3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DB147C7-F9E3-4683-ADB1-104FD311CA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learning/en/us/exam.aspx?ID=77-88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learning/en/us/exam.aspx?ID=77-882&amp;Locale=en-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learning/en/us/exam.aspx?ID=77-88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learning/en/us/exam.aspx?ID=77-88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learning/en/us/exam.aspx?ID=77-88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learning/en/us/exam.aspx?ID=77-888" TargetMode="External"/><Relationship Id="rId2" Type="http://schemas.openxmlformats.org/officeDocument/2006/relationships/hyperlink" Target="http://www.microsoft.com/learning/en/us/exam.aspx?ID=77-882&amp;Locale=en-us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19.png"/><Relationship Id="rId4" Type="http://schemas.openxmlformats.org/officeDocument/2006/relationships/hyperlink" Target="http://www.microsoft.com/learning/en/us/exam.aspx?ID=77-885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technet.microsoft.com/en-us/library/cc178954(v=office.15)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://www.certiport.com/Portal/desktopdefault.aspx?page=common/pagelibrary/mos2013.html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iport.com/PORTAL/desktopdefault.aspx?tabid=664&amp;roleid=1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upui.edu/buildings/IT" TargetMode="External"/><Relationship Id="rId5" Type="http://schemas.openxmlformats.org/officeDocument/2006/relationships/hyperlink" Target="http://ittraining.iu.edu/training/browse.aspx" TargetMode="External"/><Relationship Id="rId4" Type="http://schemas.openxmlformats.org/officeDocument/2006/relationships/hyperlink" Target="http://www.microsoft.com/learning/en/us/office-certification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://www.certiport.com/Portal/desktopdefault.aspx?page=common/pagelibrary/mos201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comments" Target="../comments/comment1.xm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microsoft.com/learning/en/us/certification-exams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learning/en/us/certification-exams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certiport.com/Portal/desktopdefault.aspx?page=common/pagelibrary/mos2010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iport.com/locator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omments" Target="../comments/comment2.xml"/><Relationship Id="rId2" Type="http://schemas.openxmlformats.org/officeDocument/2006/relationships/hyperlink" Target="http://www.certiport.com/Portal/desktopdefault.aspx?page=common/pagelibrary/mos201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learning/en/us/exam.aspx?ID=77-88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Microsoft Office Specialist Certification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Stand Out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14" y="311075"/>
            <a:ext cx="3103685" cy="18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8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2010 Expert Skills Tested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Word 2010 skills PLUS</a:t>
            </a:r>
          </a:p>
          <a:p>
            <a:r>
              <a:rPr lang="en-US" dirty="0"/>
              <a:t>Configure default program options</a:t>
            </a:r>
          </a:p>
          <a:p>
            <a:r>
              <a:rPr lang="en-US" dirty="0"/>
              <a:t>Create templates</a:t>
            </a:r>
          </a:p>
          <a:p>
            <a:r>
              <a:rPr lang="en-US" dirty="0"/>
              <a:t>Make chart templates</a:t>
            </a:r>
          </a:p>
          <a:p>
            <a:r>
              <a:rPr lang="en-US" dirty="0"/>
              <a:t>Link text boxes and sections</a:t>
            </a:r>
          </a:p>
          <a:p>
            <a:r>
              <a:rPr lang="en-US" dirty="0"/>
              <a:t>Create Quick Parts</a:t>
            </a:r>
          </a:p>
          <a:p>
            <a:r>
              <a:rPr lang="en-US" dirty="0"/>
              <a:t>Apply Tracking</a:t>
            </a:r>
          </a:p>
          <a:p>
            <a:r>
              <a:rPr lang="en-US" dirty="0"/>
              <a:t>Manage comments</a:t>
            </a:r>
          </a:p>
          <a:p>
            <a:r>
              <a:rPr lang="en-US" dirty="0"/>
              <a:t>Create document index</a:t>
            </a:r>
          </a:p>
          <a:p>
            <a:r>
              <a:rPr lang="en-US" dirty="0"/>
              <a:t>Manage macros</a:t>
            </a:r>
          </a:p>
          <a:p>
            <a:r>
              <a:rPr lang="en-US" dirty="0"/>
              <a:t>Manipulate forms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comprehensive skills lists for the </a:t>
            </a:r>
            <a:r>
              <a:rPr lang="en-US" sz="1200" dirty="0">
                <a:hlinkClick r:id="rId2"/>
              </a:rPr>
              <a:t>Word 2010 Expert</a:t>
            </a:r>
            <a:r>
              <a:rPr lang="en-US" sz="1200" dirty="0"/>
              <a:t> exam.</a:t>
            </a:r>
          </a:p>
        </p:txBody>
      </p:sp>
      <p:sp>
        <p:nvSpPr>
          <p:cNvPr id="3" name="Left Arrow 2"/>
          <p:cNvSpPr/>
          <p:nvPr/>
        </p:nvSpPr>
        <p:spPr>
          <a:xfrm>
            <a:off x="5410200" y="1752600"/>
            <a:ext cx="1828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876800" y="5715000"/>
            <a:ext cx="1828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877491" y="4469674"/>
            <a:ext cx="1828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877491" y="2532017"/>
            <a:ext cx="18288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 2010 Skills Tested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Use Hot keys (keyboard shortcuts)</a:t>
            </a:r>
          </a:p>
          <a:p>
            <a:r>
              <a:rPr lang="en-US" dirty="0"/>
              <a:t>Apply Print settings</a:t>
            </a:r>
          </a:p>
          <a:p>
            <a:r>
              <a:rPr lang="en-US" dirty="0"/>
              <a:t>Customize settings using backstage</a:t>
            </a:r>
          </a:p>
          <a:p>
            <a:r>
              <a:rPr lang="en-US" dirty="0"/>
              <a:t>Manipulate views and sharing</a:t>
            </a:r>
          </a:p>
          <a:p>
            <a:pPr marL="182563" indent="-182563"/>
            <a:r>
              <a:rPr lang="en-US" dirty="0"/>
              <a:t>Insert formulas (including named ranges, order of operations, etc.)</a:t>
            </a:r>
          </a:p>
          <a:p>
            <a:pPr marL="182563" indent="-182563"/>
            <a:r>
              <a:rPr lang="en-US" dirty="0"/>
              <a:t>Create and modify charts, images, and </a:t>
            </a:r>
            <a:r>
              <a:rPr lang="en-US" dirty="0" err="1"/>
              <a:t>Sparklines</a:t>
            </a:r>
            <a:endParaRPr lang="en-US" dirty="0"/>
          </a:p>
          <a:p>
            <a:pPr marL="182563" indent="-182563"/>
            <a:r>
              <a:rPr lang="en-US" dirty="0"/>
              <a:t>Manage Comments</a:t>
            </a:r>
          </a:p>
          <a:p>
            <a:pPr marL="182563" indent="-182563"/>
            <a:r>
              <a:rPr lang="en-US" dirty="0"/>
              <a:t>Apply formatting (including conditional)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comprehensive skills lists for the </a:t>
            </a:r>
            <a:r>
              <a:rPr lang="en-US" sz="1200" dirty="0">
                <a:hlinkClick r:id="rId3"/>
              </a:rPr>
              <a:t>Excel 2010 </a:t>
            </a:r>
            <a:r>
              <a:rPr lang="en-US" sz="1200" dirty="0"/>
              <a:t>exam.</a:t>
            </a:r>
          </a:p>
        </p:txBody>
      </p:sp>
      <p:sp>
        <p:nvSpPr>
          <p:cNvPr id="5" name="Oval 4"/>
          <p:cNvSpPr/>
          <p:nvPr/>
        </p:nvSpPr>
        <p:spPr>
          <a:xfrm>
            <a:off x="6705600" y="685800"/>
            <a:ext cx="1219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Early Rock	</a:t>
            </a:r>
          </a:p>
        </p:txBody>
      </p:sp>
      <p:sp>
        <p:nvSpPr>
          <p:cNvPr id="7" name="Oval 6"/>
          <p:cNvSpPr/>
          <p:nvPr/>
        </p:nvSpPr>
        <p:spPr>
          <a:xfrm>
            <a:off x="7291252" y="1602879"/>
            <a:ext cx="1219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Folk</a:t>
            </a:r>
          </a:p>
        </p:txBody>
      </p:sp>
      <p:sp>
        <p:nvSpPr>
          <p:cNvPr id="8" name="Oval 7"/>
          <p:cNvSpPr/>
          <p:nvPr/>
        </p:nvSpPr>
        <p:spPr>
          <a:xfrm>
            <a:off x="6207035" y="1333500"/>
            <a:ext cx="1219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Traditional Country</a:t>
            </a:r>
          </a:p>
        </p:txBody>
      </p:sp>
      <p:sp>
        <p:nvSpPr>
          <p:cNvPr id="9" name="Oval 8"/>
          <p:cNvSpPr/>
          <p:nvPr/>
        </p:nvSpPr>
        <p:spPr>
          <a:xfrm>
            <a:off x="7620000" y="962799"/>
            <a:ext cx="1219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Blues</a:t>
            </a:r>
          </a:p>
        </p:txBody>
      </p:sp>
    </p:spTree>
    <p:extLst>
      <p:ext uri="{BB962C8B-B14F-4D97-AF65-F5344CB8AC3E}">
        <p14:creationId xmlns:p14="http://schemas.microsoft.com/office/powerpoint/2010/main" val="31505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 2010 Expert Skills Tested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comprehensive skills lists for the </a:t>
            </a:r>
            <a:r>
              <a:rPr lang="en-US" sz="1200" dirty="0">
                <a:hlinkClick r:id="rId2"/>
              </a:rPr>
              <a:t>Excel 2010 Expert</a:t>
            </a:r>
            <a:r>
              <a:rPr lang="en-US" sz="1200" dirty="0"/>
              <a:t> exam.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1574" y="650234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IMAGE 13.1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60904"/>
              </p:ext>
            </p:extLst>
          </p:nvPr>
        </p:nvGraphicFramePr>
        <p:xfrm>
          <a:off x="457200" y="2667000"/>
          <a:ext cx="353132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663">
                  <a:extLst>
                    <a:ext uri="{9D8B030D-6E8A-4147-A177-3AD203B41FA5}">
                      <a16:colId xmlns:a16="http://schemas.microsoft.com/office/drawing/2014/main" val="1989928788"/>
                    </a:ext>
                  </a:extLst>
                </a:gridCol>
                <a:gridCol w="1765663">
                  <a:extLst>
                    <a:ext uri="{9D8B030D-6E8A-4147-A177-3AD203B41FA5}">
                      <a16:colId xmlns:a16="http://schemas.microsoft.com/office/drawing/2014/main" val="2671053548"/>
                    </a:ext>
                  </a:extLst>
                </a:gridCol>
              </a:tblGrid>
              <a:tr h="352813">
                <a:tc>
                  <a:txBody>
                    <a:bodyPr/>
                    <a:lstStyle/>
                    <a:p>
                      <a:r>
                        <a:rPr lang="en-US" dirty="0"/>
                        <a:t>Majors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Enrollment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556545"/>
                  </a:ext>
                </a:extLst>
              </a:tr>
              <a:tr h="352813">
                <a:tc>
                  <a:txBody>
                    <a:bodyPr/>
                    <a:lstStyle/>
                    <a:p>
                      <a:r>
                        <a:rPr lang="en-US" dirty="0"/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014846"/>
                  </a:ext>
                </a:extLst>
              </a:tr>
              <a:tr h="352813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56483"/>
                  </a:ext>
                </a:extLst>
              </a:tr>
              <a:tr h="352813">
                <a:tc>
                  <a:txBody>
                    <a:bodyPr/>
                    <a:lstStyle/>
                    <a:p>
                      <a:r>
                        <a:rPr lang="en-US" dirty="0"/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809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8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PowerPoint 2010 Skills Tested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Adjust views</a:t>
            </a:r>
          </a:p>
          <a:p>
            <a:r>
              <a:rPr lang="en-US" dirty="0"/>
              <a:t>Configure Quick Access toolbar</a:t>
            </a:r>
          </a:p>
          <a:p>
            <a:r>
              <a:rPr lang="en-US" dirty="0"/>
              <a:t>Create and edit Photo albums</a:t>
            </a:r>
          </a:p>
          <a:p>
            <a:r>
              <a:rPr lang="en-US" dirty="0"/>
              <a:t>Set up slide footers</a:t>
            </a:r>
          </a:p>
          <a:p>
            <a:r>
              <a:rPr lang="en-US" dirty="0"/>
              <a:t>Format text boxes by wrapping text, applying columns, and inserting internal margins</a:t>
            </a:r>
          </a:p>
          <a:p>
            <a:r>
              <a:rPr lang="en-US" dirty="0"/>
              <a:t>Manipulate images</a:t>
            </a:r>
          </a:p>
          <a:p>
            <a:r>
              <a:rPr lang="en-US" dirty="0"/>
              <a:t>Edit video and audio</a:t>
            </a:r>
          </a:p>
          <a:p>
            <a:r>
              <a:rPr lang="en-US" dirty="0"/>
              <a:t>Manage tables and charts</a:t>
            </a:r>
          </a:p>
          <a:p>
            <a:r>
              <a:rPr lang="en-US" dirty="0"/>
              <a:t>Apply animation and timing</a:t>
            </a:r>
          </a:p>
          <a:p>
            <a:r>
              <a:rPr lang="en-US" dirty="0"/>
              <a:t>Manage comments</a:t>
            </a:r>
          </a:p>
          <a:p>
            <a:r>
              <a:rPr lang="en-US" dirty="0"/>
              <a:t>Share, Print, and Protect presentations</a:t>
            </a:r>
          </a:p>
          <a:p>
            <a:r>
              <a:rPr lang="en-US" dirty="0"/>
              <a:t>Use pen and highlighter</a:t>
            </a:r>
          </a:p>
          <a:p>
            <a:r>
              <a:rPr lang="en-US" dirty="0"/>
              <a:t>Play narration</a:t>
            </a:r>
          </a:p>
          <a:p>
            <a:r>
              <a:rPr lang="en-US" dirty="0"/>
              <a:t>Record shows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comprehensive skills lists for the </a:t>
            </a:r>
            <a:r>
              <a:rPr lang="en-US" sz="1200" dirty="0">
                <a:hlinkClick r:id="rId2"/>
              </a:rPr>
              <a:t>PowerPoint 2010</a:t>
            </a:r>
            <a:r>
              <a:rPr lang="en-US" sz="1200" dirty="0"/>
              <a:t> exam.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2010 Skills Tested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Configure Navigation Pane</a:t>
            </a:r>
          </a:p>
          <a:p>
            <a:r>
              <a:rPr lang="en-US" dirty="0"/>
              <a:t>Use Blank Forms, Quick Start, and user templates</a:t>
            </a:r>
          </a:p>
          <a:p>
            <a:r>
              <a:rPr lang="en-US" dirty="0"/>
              <a:t>Create and Modify tables and fields</a:t>
            </a:r>
          </a:p>
          <a:p>
            <a:r>
              <a:rPr lang="en-US" dirty="0"/>
              <a:t>Sort and Filter records</a:t>
            </a:r>
          </a:p>
          <a:p>
            <a:r>
              <a:rPr lang="en-US" dirty="0"/>
              <a:t>Apply relationships and primary key</a:t>
            </a:r>
          </a:p>
          <a:p>
            <a:r>
              <a:rPr lang="en-US" dirty="0"/>
              <a:t>Import data</a:t>
            </a:r>
          </a:p>
          <a:p>
            <a:r>
              <a:rPr lang="en-US" dirty="0"/>
              <a:t>Create and Design forms, queries, and reports</a:t>
            </a:r>
          </a:p>
          <a:p>
            <a:r>
              <a:rPr lang="en-US" dirty="0"/>
              <a:t>Arrange and Format forms, queries, and reports</a:t>
            </a:r>
          </a:p>
          <a:p>
            <a:r>
              <a:rPr lang="en-US" dirty="0"/>
              <a:t>Perform calculations in queries</a:t>
            </a:r>
          </a:p>
          <a:p>
            <a:r>
              <a:rPr lang="en-US" dirty="0"/>
              <a:t>Use Total and Group By rows in queries</a:t>
            </a:r>
          </a:p>
          <a:p>
            <a:r>
              <a:rPr lang="en-US" dirty="0"/>
              <a:t>Apply themes, header and footer, background images, and conditional formatting to reports.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comprehensive skills list for the </a:t>
            </a:r>
            <a:r>
              <a:rPr lang="en-US" sz="1200" dirty="0">
                <a:hlinkClick r:id="rId2"/>
              </a:rPr>
              <a:t>Access 2010</a:t>
            </a:r>
            <a:r>
              <a:rPr lang="en-US" sz="1200" dirty="0"/>
              <a:t> exam.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Skills on Excel exams not taught in K201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Hot Keys</a:t>
            </a:r>
          </a:p>
          <a:p>
            <a:r>
              <a:rPr lang="en-US" dirty="0"/>
              <a:t>Customize Quick Access toolbar and ribbons/tabs.</a:t>
            </a:r>
          </a:p>
          <a:p>
            <a:r>
              <a:rPr lang="en-US" dirty="0"/>
              <a:t>Import to and export to and from Excel.</a:t>
            </a:r>
          </a:p>
          <a:p>
            <a:r>
              <a:rPr lang="en-US" dirty="0"/>
              <a:t>Preview icons</a:t>
            </a:r>
          </a:p>
          <a:p>
            <a:r>
              <a:rPr lang="en-US" dirty="0"/>
              <a:t>Apply coloring to worksheet tabs</a:t>
            </a:r>
          </a:p>
          <a:p>
            <a:r>
              <a:rPr lang="en-US" dirty="0"/>
              <a:t>Workbook views</a:t>
            </a:r>
          </a:p>
          <a:p>
            <a:r>
              <a:rPr lang="en-US" dirty="0"/>
              <a:t>Edit images</a:t>
            </a:r>
          </a:p>
          <a:p>
            <a:r>
              <a:rPr lang="en-US" dirty="0"/>
              <a:t>Send a worksheet via email or </a:t>
            </a:r>
            <a:r>
              <a:rPr lang="en-US" dirty="0" err="1"/>
              <a:t>skydrive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Excel Expert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 2010 skills PLUS</a:t>
            </a:r>
          </a:p>
          <a:p>
            <a:r>
              <a:rPr lang="en-US" dirty="0"/>
              <a:t>Export XML data</a:t>
            </a:r>
          </a:p>
          <a:p>
            <a:r>
              <a:rPr lang="en-US" dirty="0"/>
              <a:t>Track document changes</a:t>
            </a:r>
          </a:p>
          <a:p>
            <a:r>
              <a:rPr lang="en-US" dirty="0"/>
              <a:t>Disable automatic calculation</a:t>
            </a:r>
          </a:p>
          <a:p>
            <a:r>
              <a:rPr lang="en-US" dirty="0"/>
              <a:t>Manipulate forms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comprehensive skills lists for the </a:t>
            </a:r>
            <a:r>
              <a:rPr lang="en-US" sz="1200" dirty="0">
                <a:hlinkClick r:id="rId2"/>
              </a:rPr>
              <a:t>Excel 2010 </a:t>
            </a:r>
            <a:r>
              <a:rPr lang="en-US" sz="1200" dirty="0"/>
              <a:t>and </a:t>
            </a:r>
            <a:r>
              <a:rPr lang="en-US" sz="1200" dirty="0">
                <a:hlinkClick r:id="rId3"/>
              </a:rPr>
              <a:t>Excel 2010 Expert</a:t>
            </a:r>
            <a:r>
              <a:rPr lang="en-US" sz="1200" dirty="0"/>
              <a:t> exams.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Skills on Access </a:t>
            </a:r>
            <a:r>
              <a:rPr lang="en-US"/>
              <a:t>exam not </a:t>
            </a:r>
            <a:r>
              <a:rPr lang="en-US" dirty="0"/>
              <a:t>taught in K201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Configure Navigation Pane</a:t>
            </a:r>
          </a:p>
          <a:p>
            <a:r>
              <a:rPr lang="en-US" dirty="0"/>
              <a:t>Apply background images to reports.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comprehensive skills list for the </a:t>
            </a:r>
            <a:r>
              <a:rPr lang="en-US" sz="1200" dirty="0">
                <a:hlinkClick r:id="rId4"/>
              </a:rPr>
              <a:t>Access 2010</a:t>
            </a:r>
            <a:r>
              <a:rPr lang="en-US" sz="1200" dirty="0"/>
              <a:t> exam.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16</a:t>
            </a:fld>
            <a:endParaRPr lang="en-US"/>
          </a:p>
        </p:txBody>
      </p:sp>
      <p:pic>
        <p:nvPicPr>
          <p:cNvPr id="4" name="Parabola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28194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Office 2013 Exams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276894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scheduled 2013 exam </a:t>
            </a:r>
            <a:r>
              <a:rPr lang="en-US" sz="1200" dirty="0">
                <a:hlinkClick r:id="rId7"/>
              </a:rPr>
              <a:t>release dates </a:t>
            </a:r>
            <a:r>
              <a:rPr lang="en-US" sz="1200" dirty="0"/>
              <a:t>or what’s new in </a:t>
            </a:r>
            <a:r>
              <a:rPr lang="en-US" sz="1200" dirty="0">
                <a:hlinkClick r:id="rId8"/>
              </a:rPr>
              <a:t>Microsoft Office 2013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3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Business Students should become certified in Excel and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Over 90% of businesses use Microsoft Office.</a:t>
            </a:r>
            <a:r>
              <a:rPr lang="en-US" baseline="30000" dirty="0"/>
              <a:t>1</a:t>
            </a:r>
          </a:p>
          <a:p>
            <a:endParaRPr lang="en-US" dirty="0"/>
          </a:p>
          <a:p>
            <a:r>
              <a:rPr lang="en-US" dirty="0"/>
              <a:t>Proves your proficiency</a:t>
            </a:r>
          </a:p>
          <a:p>
            <a:pPr lvl="1"/>
            <a:r>
              <a:rPr lang="en-US" dirty="0" err="1"/>
              <a:t>Certiport</a:t>
            </a:r>
            <a:r>
              <a:rPr lang="en-US" dirty="0"/>
              <a:t> certification is recognized by employers</a:t>
            </a:r>
          </a:p>
          <a:p>
            <a:pPr lvl="1"/>
            <a:r>
              <a:rPr lang="en-US" dirty="0"/>
              <a:t>Certification shows you are serious about demonstrating your Office skills.</a:t>
            </a:r>
          </a:p>
          <a:p>
            <a:endParaRPr lang="en-US" dirty="0"/>
          </a:p>
          <a:p>
            <a:r>
              <a:rPr lang="en-US" dirty="0"/>
              <a:t>Reinforces your knowledge of crucial software</a:t>
            </a:r>
          </a:p>
          <a:p>
            <a:pPr lvl="1"/>
            <a:r>
              <a:rPr lang="en-US" dirty="0"/>
              <a:t>Passing requires advanced understanding of the applications.</a:t>
            </a:r>
          </a:p>
          <a:p>
            <a:pPr lvl="1"/>
            <a:r>
              <a:rPr lang="en-US" dirty="0"/>
              <a:t>Preparing for the test gives you additional practice to help you remember the needed skills.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+</a:t>
            </a:r>
            <a:r>
              <a:rPr lang="en-US" sz="1100" dirty="0"/>
              <a:t>Silver, Michael</a:t>
            </a:r>
            <a:r>
              <a:rPr lang="en-US" sz="1100" i="1" dirty="0"/>
              <a:t>. “</a:t>
            </a:r>
            <a:r>
              <a:rPr lang="en-US" sz="1100" dirty="0"/>
              <a:t>Google's </a:t>
            </a:r>
            <a:r>
              <a:rPr lang="en-US" sz="1100" dirty="0" err="1"/>
              <a:t>QuickOffice</a:t>
            </a:r>
            <a:r>
              <a:rPr lang="en-US" sz="1100" dirty="0"/>
              <a:t> Buy Pressures Microsoft Mobile Office Pricing.” </a:t>
            </a:r>
            <a:r>
              <a:rPr lang="en-US" sz="1100" i="1" dirty="0"/>
              <a:t>Gartner research</a:t>
            </a:r>
            <a:r>
              <a:rPr lang="en-US" sz="1100" dirty="0"/>
              <a:t>. 12 June, 2012. Web. 8 April, 2013.</a:t>
            </a:r>
          </a:p>
        </p:txBody>
      </p:sp>
    </p:spTree>
    <p:extLst>
      <p:ext uri="{BB962C8B-B14F-4D97-AF65-F5344CB8AC3E}">
        <p14:creationId xmlns:p14="http://schemas.microsoft.com/office/powerpoint/2010/main" val="13170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For more information on the Microsoft Office Specialist (MOS) exams:</a:t>
            </a:r>
          </a:p>
          <a:p>
            <a:endParaRPr lang="en-US" sz="1800" dirty="0"/>
          </a:p>
          <a:p>
            <a:pPr lvl="1"/>
            <a:r>
              <a:rPr lang="en-US" sz="1800" dirty="0" err="1">
                <a:hlinkClick r:id="rId3"/>
              </a:rPr>
              <a:t>Certiport’s</a:t>
            </a:r>
            <a:r>
              <a:rPr lang="en-US" sz="1800" dirty="0">
                <a:hlinkClick r:id="rId3"/>
              </a:rPr>
              <a:t> website</a:t>
            </a: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>
                <a:hlinkClick r:id="rId4"/>
              </a:rPr>
              <a:t>Microsoft’s website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dirty="0"/>
              <a:t>Free Microsoft Office training available to IUPUI students:</a:t>
            </a:r>
          </a:p>
          <a:p>
            <a:pPr lvl="1"/>
            <a:endParaRPr lang="en-US" sz="1800" dirty="0">
              <a:hlinkClick r:id="rId5"/>
            </a:endParaRPr>
          </a:p>
          <a:p>
            <a:pPr lvl="1"/>
            <a:r>
              <a:rPr lang="en-US" sz="1800" dirty="0">
                <a:hlinkClick r:id="rId5"/>
              </a:rPr>
              <a:t>IUPUI’s IT Training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273969"/>
            <a:ext cx="822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5.1:  Found at &lt;http://iss.leeds.ac.uk/faqs/260/itis_training/answer/1220/what_is_the_format_of_the_microsoft_office_specialist_exams&gt;</a:t>
            </a:r>
          </a:p>
          <a:p>
            <a:r>
              <a:rPr lang="en-US" sz="900" dirty="0"/>
              <a:t>Image 6.1:  Found at &lt;http://www.gmetrix.com/&gt;</a:t>
            </a:r>
          </a:p>
          <a:p>
            <a:r>
              <a:rPr lang="en-US" sz="900" dirty="0"/>
              <a:t>Image 8.1:  Found at </a:t>
            </a:r>
            <a:r>
              <a:rPr lang="en-US" sz="900" dirty="0">
                <a:hlinkClick r:id="rId6"/>
              </a:rPr>
              <a:t>http://www.iupui.edu/buildings/IT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041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should you become Certified?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Universally recognized certification offered by </a:t>
            </a:r>
            <a:r>
              <a:rPr lang="en-US" dirty="0" err="1"/>
              <a:t>Certiport</a:t>
            </a:r>
            <a:r>
              <a:rPr lang="en-US" dirty="0"/>
              <a:t>.</a:t>
            </a:r>
          </a:p>
          <a:p>
            <a:r>
              <a:rPr lang="en-US" dirty="0"/>
              <a:t>Certification proves to potential employers that you understand Microsoft Office products.</a:t>
            </a:r>
          </a:p>
          <a:p>
            <a:r>
              <a:rPr lang="en-US" dirty="0"/>
              <a:t>According to a 2008 survey, “89% of supervisors say that Microsoft Office certified employees are more proficient users of Microsoft Office programs.”</a:t>
            </a:r>
            <a:r>
              <a:rPr lang="en-US" baseline="30000" dirty="0"/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460" y="4648200"/>
            <a:ext cx="4079080" cy="120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6455405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1</a:t>
            </a:r>
            <a:r>
              <a:rPr lang="en-US" sz="1100" i="1" dirty="0"/>
              <a:t>Making the Difference</a:t>
            </a:r>
            <a:r>
              <a:rPr lang="en-US" sz="1100" dirty="0"/>
              <a:t>. www.cyberlearningindia.com. 2009. Web. 26 Feb 2013.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2</a:t>
            </a:fld>
            <a:endParaRPr lang="en-US"/>
          </a:p>
        </p:txBody>
      </p:sp>
      <p:pic>
        <p:nvPicPr>
          <p:cNvPr id="4" name="Nightmare On Elm Stre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Microsoft Office Specialist (MOS)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There are nine available exams covering seven Microsoft Office products.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a list of all Microsoft software exams, see information on </a:t>
            </a:r>
            <a:r>
              <a:rPr lang="en-US" sz="1200" dirty="0" err="1"/>
              <a:t>Certiport’s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MOS exams</a:t>
            </a:r>
            <a:r>
              <a:rPr lang="en-US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98386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30" y="4800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8386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98386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8386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60" y="4800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Details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Certifications never expire.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You receive immediate results.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If you fail, you must wait at least seven days to retake the exam.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Because tests are varied, there is no set score that you must obtain to pass an exam.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24" y="1128753"/>
            <a:ext cx="6056476" cy="460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 can find more information on question formats on Microsoft’s </a:t>
            </a:r>
            <a:r>
              <a:rPr lang="en-US" sz="1200" dirty="0">
                <a:hlinkClick r:id="rId4"/>
              </a:rPr>
              <a:t>website</a:t>
            </a:r>
            <a:r>
              <a:rPr lang="en-US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572924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IMAGE 5.1</a:t>
            </a:r>
          </a:p>
        </p:txBody>
      </p:sp>
    </p:spTree>
    <p:extLst>
      <p:ext uri="{BB962C8B-B14F-4D97-AF65-F5344CB8AC3E}">
        <p14:creationId xmlns:p14="http://schemas.microsoft.com/office/powerpoint/2010/main" val="38288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107055"/>
            <a:ext cx="5715000" cy="55778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Questions include a variety of formats.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Different exams have different numbers of questions. For example, Excel 2010 has 20 questions.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Exams must be completed within  50 minutes.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There is no penalty for guessing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200" y="809243"/>
            <a:ext cx="5697072" cy="523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60476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IMAGE 6.1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You can find more information on question formats on Microsoft’s </a:t>
            </a:r>
            <a:r>
              <a:rPr lang="en-US" sz="1200" dirty="0">
                <a:hlinkClick r:id="rId3"/>
              </a:rPr>
              <a:t>website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8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Certification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51516623"/>
              </p:ext>
            </p:extLst>
          </p:nvPr>
        </p:nvGraphicFramePr>
        <p:xfrm>
          <a:off x="495300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</a:t>
            </a:r>
            <a:r>
              <a:rPr lang="en-US" sz="1200" dirty="0" err="1"/>
              <a:t>Certiport’s</a:t>
            </a:r>
            <a:r>
              <a:rPr lang="en-US" sz="1200" dirty="0"/>
              <a:t> </a:t>
            </a:r>
            <a:r>
              <a:rPr lang="en-US" sz="1200" dirty="0">
                <a:hlinkClick r:id="rId7"/>
              </a:rPr>
              <a:t>explanation</a:t>
            </a:r>
            <a:r>
              <a:rPr lang="en-US" sz="1200" dirty="0"/>
              <a:t> of Microsoft Office certification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take the exams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IUPUI students are offered a discounted rate if they choose to take the exams on campus.</a:t>
            </a:r>
          </a:p>
          <a:p>
            <a:pPr lvl="1"/>
            <a:r>
              <a:rPr lang="en-US" dirty="0"/>
              <a:t>$70 per exam</a:t>
            </a:r>
          </a:p>
          <a:p>
            <a:pPr lvl="1"/>
            <a:r>
              <a:rPr lang="en-US" dirty="0"/>
              <a:t>Take the exams at the Informatics and Communications Complex (IT Building) on campus.</a:t>
            </a:r>
          </a:p>
          <a:p>
            <a:pPr lvl="1"/>
            <a:r>
              <a:rPr lang="en-US" dirty="0"/>
              <a:t>You must register at least 2 weeks in advance.</a:t>
            </a:r>
          </a:p>
          <a:p>
            <a:pPr lvl="1"/>
            <a:r>
              <a:rPr lang="en-US" dirty="0"/>
              <a:t>IT Training does not yet offer</a:t>
            </a:r>
          </a:p>
          <a:p>
            <a:pPr marL="274320" lvl="1" indent="0">
              <a:buNone/>
            </a:pPr>
            <a:r>
              <a:rPr lang="en-US" dirty="0"/>
              <a:t>   MOS 2013 exams.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2644">
            <a:off x="5627928" y="3852482"/>
            <a:ext cx="3272599" cy="2618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927" y="63360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other locations at </a:t>
            </a:r>
            <a:r>
              <a:rPr lang="en-US" sz="1200" dirty="0" err="1"/>
              <a:t>Certiport’s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Testing Center Locator</a:t>
            </a:r>
            <a:r>
              <a:rPr lang="en-US" sz="12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64008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IMAGE 8.1</a:t>
            </a:r>
          </a:p>
        </p:txBody>
      </p:sp>
      <p:sp>
        <p:nvSpPr>
          <p:cNvPr id="4" name="16-Point Star 3"/>
          <p:cNvSpPr/>
          <p:nvPr/>
        </p:nvSpPr>
        <p:spPr>
          <a:xfrm>
            <a:off x="914400" y="4495800"/>
            <a:ext cx="2362200" cy="17526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0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 2010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This presentation will focus on MOS 2010 certifications. Specifically, you will find information on exams for the four main office applications:</a:t>
            </a:r>
          </a:p>
          <a:p>
            <a:pPr marL="1371600" lvl="1" indent="-182563"/>
            <a:endParaRPr lang="en-US" dirty="0"/>
          </a:p>
          <a:p>
            <a:pPr marL="1371600" lvl="1" indent="-182563"/>
            <a:r>
              <a:rPr lang="en-US" dirty="0"/>
              <a:t>Microsoft Word</a:t>
            </a:r>
          </a:p>
          <a:p>
            <a:pPr marL="1371600" lvl="1" indent="-182563"/>
            <a:r>
              <a:rPr lang="en-US" dirty="0"/>
              <a:t>Microsoft Excel</a:t>
            </a:r>
          </a:p>
          <a:p>
            <a:pPr marL="1371600" lvl="1" indent="-182563"/>
            <a:r>
              <a:rPr lang="en-US" dirty="0"/>
              <a:t>Microsoft PowerPoint</a:t>
            </a:r>
          </a:p>
          <a:p>
            <a:pPr marL="1371600" lvl="1" indent="-182563"/>
            <a:r>
              <a:rPr lang="en-US" dirty="0"/>
              <a:t>Microsoft Access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a list of all Microsoft Specialist exams, see information on </a:t>
            </a:r>
            <a:r>
              <a:rPr lang="en-US" sz="1200" dirty="0" err="1"/>
              <a:t>Certiport’s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MOS exams</a:t>
            </a:r>
            <a:r>
              <a:rPr lang="en-US" sz="1200" dirty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93" y="5143481"/>
            <a:ext cx="963540" cy="94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43072"/>
            <a:ext cx="963540" cy="94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reativementor.com.au/images/courses/powerpointboxsho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2862" y="5164849"/>
            <a:ext cx="963539" cy="8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31" y="5132460"/>
            <a:ext cx="963540" cy="9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2010 Skills Tested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Apply document views</a:t>
            </a:r>
          </a:p>
          <a:p>
            <a:r>
              <a:rPr lang="en-US" dirty="0"/>
              <a:t>Share/Protect documents</a:t>
            </a:r>
          </a:p>
          <a:p>
            <a:r>
              <a:rPr lang="en-US" dirty="0"/>
              <a:t>Manage document versions/drafts</a:t>
            </a:r>
          </a:p>
          <a:p>
            <a:r>
              <a:rPr lang="en-US" dirty="0"/>
              <a:t>Search documents</a:t>
            </a:r>
          </a:p>
          <a:p>
            <a:r>
              <a:rPr lang="en-US" dirty="0"/>
              <a:t>Use templates, themes, Quick Parts</a:t>
            </a:r>
          </a:p>
          <a:p>
            <a:r>
              <a:rPr lang="en-US" dirty="0"/>
              <a:t>Insert page backgrounds</a:t>
            </a:r>
          </a:p>
          <a:p>
            <a:r>
              <a:rPr lang="en-US" dirty="0"/>
              <a:t>Format pictures, captions, screenshots</a:t>
            </a:r>
          </a:p>
          <a:p>
            <a:r>
              <a:rPr lang="en-US" dirty="0"/>
              <a:t>Customize AutoCorrect</a:t>
            </a:r>
          </a:p>
          <a:p>
            <a:r>
              <a:rPr lang="en-US" dirty="0"/>
              <a:t>Create Table of Contents</a:t>
            </a:r>
          </a:p>
          <a:p>
            <a:r>
              <a:rPr lang="en-US" dirty="0"/>
              <a:t>Use Mail merge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47C7-F9E3-4683-ADB1-104FD311CA84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comprehensive skills lists for the </a:t>
            </a:r>
            <a:r>
              <a:rPr lang="en-US" sz="1200" dirty="0">
                <a:hlinkClick r:id="rId2"/>
              </a:rPr>
              <a:t>Word 2010 </a:t>
            </a:r>
            <a:r>
              <a:rPr lang="en-US" sz="1200" dirty="0"/>
              <a:t>exam.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675428"/>
              </p:ext>
            </p:extLst>
          </p:nvPr>
        </p:nvGraphicFramePr>
        <p:xfrm>
          <a:off x="4800600" y="4724400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2944675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8425526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07415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13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Amazing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42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Montreal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Gorgeous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91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1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1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1170</Words>
  <Application>Microsoft Office PowerPoint</Application>
  <PresentationFormat>On-screen Show (4:3)</PresentationFormat>
  <Paragraphs>214</Paragraphs>
  <Slides>19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Clarity</vt:lpstr>
      <vt:lpstr>Microsoft Office Specialist Certification</vt:lpstr>
      <vt:lpstr>Why should you become Certified?</vt:lpstr>
      <vt:lpstr>Microsoft Office Specialist (MOS) Exams</vt:lpstr>
      <vt:lpstr>Exam Details</vt:lpstr>
      <vt:lpstr>Exam Format</vt:lpstr>
      <vt:lpstr>Levels of Certification</vt:lpstr>
      <vt:lpstr>Where to take the exams</vt:lpstr>
      <vt:lpstr>MOS 2010 Exams</vt:lpstr>
      <vt:lpstr>Word 2010 Skills Tested</vt:lpstr>
      <vt:lpstr>Word 2010 Expert Skills Tested</vt:lpstr>
      <vt:lpstr>Excel 2010 Skills Tested</vt:lpstr>
      <vt:lpstr>Excel 2010 Expert Skills Tested</vt:lpstr>
      <vt:lpstr>PowerPoint 2010 Skills Tested</vt:lpstr>
      <vt:lpstr>Access 2010 Skills Tested</vt:lpstr>
      <vt:lpstr>Skills on Excel exams not taught in K201</vt:lpstr>
      <vt:lpstr>Skills on Access exam not taught in K201</vt:lpstr>
      <vt:lpstr>Microsoft Office 2013 Exams</vt:lpstr>
      <vt:lpstr>Why Business Students should become certified in Excel and Access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2016-11-03T14:14:04Z</dcterms:created>
  <dcterms:modified xsi:type="dcterms:W3CDTF">2019-10-10T14:43:27Z</dcterms:modified>
  <cp:category>Online</cp:category>
</cp:coreProperties>
</file>